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21"/>
  </p:normalViewPr>
  <p:slideViewPr>
    <p:cSldViewPr snapToGrid="0" snapToObjects="1">
      <p:cViewPr varScale="1">
        <p:scale>
          <a:sx n="76" d="100"/>
          <a:sy n="76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80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1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9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43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7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9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7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3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7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4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5839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6FC9-F23D-4B47-841E-732F7EE41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24654-6117-9546-89EE-649107E14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4268067"/>
            <a:ext cx="5357600" cy="1160213"/>
          </a:xfrm>
        </p:spPr>
        <p:txBody>
          <a:bodyPr/>
          <a:lstStyle/>
          <a:p>
            <a:r>
              <a:rPr lang="en-US" dirty="0"/>
              <a:t>With Foursquare Venue Data</a:t>
            </a:r>
          </a:p>
        </p:txBody>
      </p:sp>
    </p:spTree>
    <p:extLst>
      <p:ext uri="{BB962C8B-B14F-4D97-AF65-F5344CB8AC3E}">
        <p14:creationId xmlns:p14="http://schemas.microsoft.com/office/powerpoint/2010/main" val="89489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6EE7-8B61-684D-802B-486201C4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Enabled Relocation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3547F-69D0-2F44-9EF3-4A04C373D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means to reduce the cost and effort needed to choose a suitable neighborhood in a new city</a:t>
            </a:r>
          </a:p>
          <a:p>
            <a:pPr lvl="1"/>
            <a:r>
              <a:rPr lang="en-US" dirty="0"/>
              <a:t>Find key targets for neighborhoods with similar structure to an existing neighborhood in another city</a:t>
            </a:r>
          </a:p>
          <a:p>
            <a:r>
              <a:rPr lang="en-US" dirty="0"/>
              <a:t>Data to be used is the Foursquare venue database</a:t>
            </a:r>
          </a:p>
        </p:txBody>
      </p:sp>
    </p:spTree>
    <p:extLst>
      <p:ext uri="{BB962C8B-B14F-4D97-AF65-F5344CB8AC3E}">
        <p14:creationId xmlns:p14="http://schemas.microsoft.com/office/powerpoint/2010/main" val="197061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830C-B6BD-F045-BB58-3CB370DC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Aquisition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034F-BB06-F740-B6A7-3E0E7296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04" y="1885285"/>
            <a:ext cx="5774060" cy="3997828"/>
          </a:xfrm>
        </p:spPr>
        <p:txBody>
          <a:bodyPr/>
          <a:lstStyle/>
          <a:p>
            <a:r>
              <a:rPr lang="en-US" dirty="0"/>
              <a:t>Data was collected by directing multiple queries in a 0.5 km radius circle around the geocoordinates of each neighborhood.</a:t>
            </a:r>
          </a:p>
          <a:p>
            <a:r>
              <a:rPr lang="en-US" dirty="0"/>
              <a:t>Retrieved venues without coded categories were dropped.</a:t>
            </a:r>
          </a:p>
          <a:p>
            <a:r>
              <a:rPr lang="en-US" dirty="0"/>
              <a:t>This left 140,227 venues in New York, and 71,040 venues in Toronto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0C422-F461-7047-9CB7-C6EDEE199B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97" y="1885285"/>
            <a:ext cx="2744470" cy="2433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A5FFC-A374-374D-A583-7B4700480112}"/>
              </a:ext>
            </a:extLst>
          </p:cNvPr>
          <p:cNvSpPr txBox="1"/>
          <p:nvPr/>
        </p:nvSpPr>
        <p:spPr>
          <a:xfrm>
            <a:off x="7898416" y="4544655"/>
            <a:ext cx="3121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network of 7 query targets </a:t>
            </a:r>
          </a:p>
          <a:p>
            <a:pPr algn="ctr"/>
            <a:r>
              <a:rPr lang="en-US" dirty="0"/>
              <a:t>used to query the database</a:t>
            </a:r>
          </a:p>
        </p:txBody>
      </p:sp>
    </p:spTree>
    <p:extLst>
      <p:ext uri="{BB962C8B-B14F-4D97-AF65-F5344CB8AC3E}">
        <p14:creationId xmlns:p14="http://schemas.microsoft.com/office/powerpoint/2010/main" val="222127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A5E1-9D9E-7449-BEF9-1AFC3A04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FF97-51CD-D440-8288-947B9CE2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706" y="1503881"/>
            <a:ext cx="8754533" cy="3997828"/>
          </a:xfrm>
        </p:spPr>
        <p:txBody>
          <a:bodyPr/>
          <a:lstStyle/>
          <a:p>
            <a:r>
              <a:rPr lang="en-US" dirty="0"/>
              <a:t>A map of venue category to 10 category groups was developed from the hierarchical relationships published by </a:t>
            </a:r>
            <a:r>
              <a:rPr lang="en-US" dirty="0" err="1"/>
              <a:t>FourSquare</a:t>
            </a:r>
            <a:endParaRPr lang="en-US" dirty="0"/>
          </a:p>
          <a:p>
            <a:r>
              <a:rPr lang="en-US" dirty="0"/>
              <a:t>Venue categories within each category group were counted for each category group.  These counts became the features used for cluster analysis.</a:t>
            </a:r>
          </a:p>
          <a:p>
            <a:r>
              <a:rPr lang="en-US" dirty="0"/>
              <a:t>Aggregated category data was grouped and counted for each neighborhood, leaving a data set consisting of 270 neighborhoods, each with 10 features: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E8A5C5-C77E-BF4A-86B4-666E3D177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41048"/>
              </p:ext>
            </p:extLst>
          </p:nvPr>
        </p:nvGraphicFramePr>
        <p:xfrm>
          <a:off x="1808399" y="5120304"/>
          <a:ext cx="850931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917">
                  <a:extLst>
                    <a:ext uri="{9D8B030D-6E8A-4147-A177-3AD203B41FA5}">
                      <a16:colId xmlns:a16="http://schemas.microsoft.com/office/drawing/2014/main" val="38674085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62981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71266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99704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1011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Arts &amp; Entertainment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College and University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Food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Nightlife Spot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33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Outdoors and Recreation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Professional and Other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Residence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Shop or Service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Travel and Transport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158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57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8E65-6E14-B943-B306-AB20DC9B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580477"/>
          </a:xfrm>
        </p:spPr>
        <p:txBody>
          <a:bodyPr/>
          <a:lstStyle/>
          <a:p>
            <a:r>
              <a:rPr lang="en-US" dirty="0"/>
              <a:t>Data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323EB-7927-A341-A4C3-2598E00EF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465" y="1544116"/>
            <a:ext cx="3762668" cy="4467217"/>
          </a:xfrm>
        </p:spPr>
        <p:txBody>
          <a:bodyPr/>
          <a:lstStyle/>
          <a:p>
            <a:r>
              <a:rPr lang="en-US" dirty="0"/>
              <a:t>Data for one feature, Events was found to be sparse and inconsistently used within the database.  </a:t>
            </a:r>
          </a:p>
          <a:p>
            <a:r>
              <a:rPr lang="en-US" dirty="0"/>
              <a:t>The Events Feature was dropped from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E5D8A-0E2B-464A-BE8B-CB4E33380C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2590588"/>
            <a:ext cx="5943600" cy="34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FEDCD-3273-1A41-A384-B7E45468B45B}"/>
              </a:ext>
            </a:extLst>
          </p:cNvPr>
          <p:cNvSpPr txBox="1"/>
          <p:nvPr/>
        </p:nvSpPr>
        <p:spPr>
          <a:xfrm>
            <a:off x="6333067" y="2252133"/>
            <a:ext cx="480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Histograms of Feature Values (venue counts)</a:t>
            </a:r>
          </a:p>
        </p:txBody>
      </p:sp>
    </p:spTree>
    <p:extLst>
      <p:ext uri="{BB962C8B-B14F-4D97-AF65-F5344CB8AC3E}">
        <p14:creationId xmlns:p14="http://schemas.microsoft.com/office/powerpoint/2010/main" val="306814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E50A-8C32-BD4A-88C6-BA286250D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765" y="269441"/>
            <a:ext cx="7958331" cy="1077229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9C82A-86F8-2341-9654-DA0A83B45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4927" y="959636"/>
            <a:ext cx="3997325" cy="258511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FDF39A-E771-3F46-AD33-D183E2262C84}"/>
              </a:ext>
            </a:extLst>
          </p:cNvPr>
          <p:cNvSpPr txBox="1">
            <a:spLocks/>
          </p:cNvSpPr>
          <p:nvPr/>
        </p:nvSpPr>
        <p:spPr>
          <a:xfrm>
            <a:off x="1774533" y="959636"/>
            <a:ext cx="4575468" cy="5591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Clustering of Neighborhoods provided some value, removing 65% + of neighborhoods as candidates.</a:t>
            </a:r>
          </a:p>
          <a:p>
            <a:r>
              <a:rPr lang="en-US" dirty="0"/>
              <a:t>Results still left Too many neighborhoods to provide a concise relocation search.</a:t>
            </a:r>
          </a:p>
          <a:p>
            <a:r>
              <a:rPr lang="en-US" dirty="0"/>
              <a:t>In Addition the resulting silhouette coefficients, all less than 0.20 for </a:t>
            </a:r>
            <a:br>
              <a:rPr lang="en-US" dirty="0"/>
            </a:br>
            <a:r>
              <a:rPr lang="en-US" dirty="0"/>
              <a:t>3 ≦ </a:t>
            </a:r>
            <a:r>
              <a:rPr lang="en-US"/>
              <a:t>k ≦ 5</a:t>
            </a:r>
            <a:r>
              <a:rPr lang="en-US" dirty="0"/>
              <a:t>, suggested that the resulting clusters were based on insufficient structure found in the underlying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75E73-701F-034C-9D1B-3F737A33278F}"/>
              </a:ext>
            </a:extLst>
          </p:cNvPr>
          <p:cNvSpPr txBox="1"/>
          <p:nvPr/>
        </p:nvSpPr>
        <p:spPr>
          <a:xfrm>
            <a:off x="6824927" y="3544751"/>
            <a:ext cx="3252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Clusters: k=4 ( 2 Component PCA projection)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FB37C-435B-FB4B-B9F2-4D14112D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27" y="4021168"/>
            <a:ext cx="3997325" cy="1998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B16C04-2CE2-F24E-B24C-045117F9B45E}"/>
              </a:ext>
            </a:extLst>
          </p:cNvPr>
          <p:cNvSpPr txBox="1"/>
          <p:nvPr/>
        </p:nvSpPr>
        <p:spPr>
          <a:xfrm>
            <a:off x="6824926" y="6080749"/>
            <a:ext cx="314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Average silhouette coefficients, k=2 to k=10</a:t>
            </a:r>
          </a:p>
        </p:txBody>
      </p:sp>
    </p:spTree>
    <p:extLst>
      <p:ext uri="{BB962C8B-B14F-4D97-AF65-F5344CB8AC3E}">
        <p14:creationId xmlns:p14="http://schemas.microsoft.com/office/powerpoint/2010/main" val="380703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E4F8-4616-DC49-847B-013BBFB8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01656"/>
            <a:ext cx="7958331" cy="597411"/>
          </a:xfrm>
        </p:spPr>
        <p:txBody>
          <a:bodyPr/>
          <a:lstStyle/>
          <a:p>
            <a:r>
              <a:rPr lang="en-US" dirty="0"/>
              <a:t>Alternate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04887-2EFD-524F-8F2F-CD8812FAF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668" y="1134533"/>
            <a:ext cx="3996266" cy="4932344"/>
          </a:xfrm>
        </p:spPr>
        <p:txBody>
          <a:bodyPr/>
          <a:lstStyle/>
          <a:p>
            <a:r>
              <a:rPr lang="en-US" dirty="0"/>
              <a:t>Absolute Euclidean feature distance was used to compare neighborhoods</a:t>
            </a:r>
          </a:p>
          <a:p>
            <a:r>
              <a:rPr lang="en-US" dirty="0"/>
              <a:t>The feature distance from the home neighborhood was calculated for all Toronto Neighborhoods</a:t>
            </a:r>
          </a:p>
          <a:p>
            <a:r>
              <a:rPr lang="en-US" dirty="0"/>
              <a:t>The results were plotted onto a map of Toronto, with best candidate neighborhoods visualized in bright greed.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E3FD0-2941-B542-B423-8AFB74E9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243" y="1405466"/>
            <a:ext cx="5361674" cy="35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7B5FB-ABCA-9047-831A-82CE2752667E}"/>
              </a:ext>
            </a:extLst>
          </p:cNvPr>
          <p:cNvSpPr txBox="1"/>
          <p:nvPr/>
        </p:nvSpPr>
        <p:spPr>
          <a:xfrm>
            <a:off x="5740243" y="5090866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Euclidean Distance for Toronto Neighborhoods, based on features scaled to </a:t>
            </a:r>
            <a:br>
              <a:rPr lang="en-US" sz="1200" dirty="0"/>
            </a:br>
            <a:r>
              <a:rPr lang="en-US" sz="1200" dirty="0" err="1"/>
              <a:t>μ</a:t>
            </a:r>
            <a:r>
              <a:rPr lang="en-US" sz="1200" dirty="0"/>
              <a:t>=0, </a:t>
            </a:r>
            <a:r>
              <a:rPr lang="en-US" sz="1200" dirty="0" err="1"/>
              <a:t>σ</a:t>
            </a:r>
            <a:r>
              <a:rPr lang="en-US" sz="1200" dirty="0"/>
              <a:t> = 1.  Neighborhoods that closely match the home neighborhood show</a:t>
            </a:r>
            <a:br>
              <a:rPr lang="en-US" sz="1200" dirty="0"/>
            </a:br>
            <a:r>
              <a:rPr lang="en-US" sz="1200" dirty="0"/>
              <a:t>as brighter green</a:t>
            </a:r>
          </a:p>
        </p:txBody>
      </p:sp>
    </p:spTree>
    <p:extLst>
      <p:ext uri="{BB962C8B-B14F-4D97-AF65-F5344CB8AC3E}">
        <p14:creationId xmlns:p14="http://schemas.microsoft.com/office/powerpoint/2010/main" val="1596378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{0973D7C8-1BEB-F644-939D-9F4F4CB1B0EA}tf16401378</Template>
  <TotalTime>3969</TotalTime>
  <Words>394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MS Shell Dlg 2</vt:lpstr>
      <vt:lpstr>Wingdings</vt:lpstr>
      <vt:lpstr>Wingdings 3</vt:lpstr>
      <vt:lpstr>Madison</vt:lpstr>
      <vt:lpstr>Understanding Neighborhoods</vt:lpstr>
      <vt:lpstr>Data Enabled Relocation</vt:lpstr>
      <vt:lpstr>Data Aquisition</vt:lpstr>
      <vt:lpstr>Data Engineering</vt:lpstr>
      <vt:lpstr>Data Exploration </vt:lpstr>
      <vt:lpstr>Data Analysis</vt:lpstr>
      <vt:lpstr>Alternate Approach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Neighborhoods</dc:title>
  <dc:creator>Microsoft Office User</dc:creator>
  <cp:lastModifiedBy>Microsoft Office User</cp:lastModifiedBy>
  <cp:revision>10</cp:revision>
  <dcterms:created xsi:type="dcterms:W3CDTF">2020-04-16T21:57:17Z</dcterms:created>
  <dcterms:modified xsi:type="dcterms:W3CDTF">2020-04-19T16:07:15Z</dcterms:modified>
</cp:coreProperties>
</file>